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sldIdLst>
    <p:sldId id="257" r:id="rId2"/>
    <p:sldId id="259" r:id="rId3"/>
  </p:sldIdLst>
  <p:sldSz cx="2160588" cy="6480175"/>
  <p:notesSz cx="6858000" cy="9144000"/>
  <p:defaultTextStyle>
    <a:defPPr>
      <a:defRPr lang="en-US"/>
    </a:defPPr>
    <a:lvl1pPr marL="0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1pPr>
    <a:lvl2pPr marL="197510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2pPr>
    <a:lvl3pPr marL="395021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3pPr>
    <a:lvl4pPr marL="592531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4pPr>
    <a:lvl5pPr marL="79004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5pPr>
    <a:lvl6pPr marL="98755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6pPr>
    <a:lvl7pPr marL="118506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7pPr>
    <a:lvl8pPr marL="1382573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8pPr>
    <a:lvl9pPr marL="1580083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3C6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4" autoAdjust="0"/>
    <p:restoredTop sz="94660"/>
  </p:normalViewPr>
  <p:slideViewPr>
    <p:cSldViewPr snapToGrid="0">
      <p:cViewPr>
        <p:scale>
          <a:sx n="125" d="100"/>
          <a:sy n="125" d="100"/>
        </p:scale>
        <p:origin x="-1128" y="-72"/>
      </p:cViewPr>
      <p:guideLst>
        <p:guide orient="horz" pos="2041"/>
        <p:guide pos="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70074" y="1060529"/>
            <a:ext cx="1620441" cy="2256061"/>
          </a:xfrm>
        </p:spPr>
        <p:txBody>
          <a:bodyPr anchor="b"/>
          <a:lstStyle>
            <a:lvl1pPr algn="ctr">
              <a:defRPr sz="1063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0074" y="3403592"/>
            <a:ext cx="1620441" cy="1564542"/>
          </a:xfrm>
        </p:spPr>
        <p:txBody>
          <a:bodyPr/>
          <a:lstStyle>
            <a:lvl1pPr marL="0" indent="0" algn="ctr">
              <a:buNone/>
              <a:defRPr sz="425"/>
            </a:lvl1pPr>
            <a:lvl2pPr marL="81016" indent="0" algn="ctr">
              <a:buNone/>
              <a:defRPr sz="354"/>
            </a:lvl2pPr>
            <a:lvl3pPr marL="162032" indent="0" algn="ctr">
              <a:buNone/>
              <a:defRPr sz="319"/>
            </a:lvl3pPr>
            <a:lvl4pPr marL="243048" indent="0" algn="ctr">
              <a:buNone/>
              <a:defRPr sz="284"/>
            </a:lvl4pPr>
            <a:lvl5pPr marL="324063" indent="0" algn="ctr">
              <a:buNone/>
              <a:defRPr sz="284"/>
            </a:lvl5pPr>
            <a:lvl6pPr marL="405079" indent="0" algn="ctr">
              <a:buNone/>
              <a:defRPr sz="284"/>
            </a:lvl6pPr>
            <a:lvl7pPr marL="486095" indent="0" algn="ctr">
              <a:buNone/>
              <a:defRPr sz="284"/>
            </a:lvl7pPr>
            <a:lvl8pPr marL="567111" indent="0" algn="ctr">
              <a:buNone/>
              <a:defRPr sz="284"/>
            </a:lvl8pPr>
            <a:lvl9pPr marL="648127" indent="0" algn="ctr">
              <a:buNone/>
              <a:defRPr sz="284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2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4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46171" y="345009"/>
            <a:ext cx="465877" cy="549164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48540" y="345009"/>
            <a:ext cx="1370623" cy="549164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8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7415" y="1615545"/>
            <a:ext cx="1863507" cy="2695572"/>
          </a:xfrm>
        </p:spPr>
        <p:txBody>
          <a:bodyPr anchor="b"/>
          <a:lstStyle>
            <a:lvl1pPr>
              <a:defRPr sz="1063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7415" y="4336618"/>
            <a:ext cx="1863507" cy="1417538"/>
          </a:xfrm>
        </p:spPr>
        <p:txBody>
          <a:bodyPr/>
          <a:lstStyle>
            <a:lvl1pPr marL="0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1pPr>
            <a:lvl2pPr marL="81016" indent="0">
              <a:buNone/>
              <a:defRPr sz="354">
                <a:solidFill>
                  <a:schemeClr val="tx1">
                    <a:tint val="75000"/>
                  </a:schemeClr>
                </a:solidFill>
              </a:defRPr>
            </a:lvl2pPr>
            <a:lvl3pPr marL="162032" indent="0">
              <a:buNone/>
              <a:defRPr sz="319">
                <a:solidFill>
                  <a:schemeClr val="tx1">
                    <a:tint val="75000"/>
                  </a:schemeClr>
                </a:solidFill>
              </a:defRPr>
            </a:lvl3pPr>
            <a:lvl4pPr marL="243048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4pPr>
            <a:lvl5pPr marL="324063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5pPr>
            <a:lvl6pPr marL="405079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6pPr>
            <a:lvl7pPr marL="486095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7pPr>
            <a:lvl8pPr marL="567111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8pPr>
            <a:lvl9pPr marL="648127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0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8540" y="1725046"/>
            <a:ext cx="918250" cy="41116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93798" y="1725046"/>
            <a:ext cx="918250" cy="41116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4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822" y="345010"/>
            <a:ext cx="1863507" cy="125253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8822" y="1588543"/>
            <a:ext cx="914030" cy="778521"/>
          </a:xfrm>
        </p:spPr>
        <p:txBody>
          <a:bodyPr anchor="b"/>
          <a:lstStyle>
            <a:lvl1pPr marL="0" indent="0">
              <a:buNone/>
              <a:defRPr sz="425" b="1"/>
            </a:lvl1pPr>
            <a:lvl2pPr marL="81016" indent="0">
              <a:buNone/>
              <a:defRPr sz="354" b="1"/>
            </a:lvl2pPr>
            <a:lvl3pPr marL="162032" indent="0">
              <a:buNone/>
              <a:defRPr sz="319" b="1"/>
            </a:lvl3pPr>
            <a:lvl4pPr marL="243048" indent="0">
              <a:buNone/>
              <a:defRPr sz="284" b="1"/>
            </a:lvl4pPr>
            <a:lvl5pPr marL="324063" indent="0">
              <a:buNone/>
              <a:defRPr sz="284" b="1"/>
            </a:lvl5pPr>
            <a:lvl6pPr marL="405079" indent="0">
              <a:buNone/>
              <a:defRPr sz="284" b="1"/>
            </a:lvl6pPr>
            <a:lvl7pPr marL="486095" indent="0">
              <a:buNone/>
              <a:defRPr sz="284" b="1"/>
            </a:lvl7pPr>
            <a:lvl8pPr marL="567111" indent="0">
              <a:buNone/>
              <a:defRPr sz="284" b="1"/>
            </a:lvl8pPr>
            <a:lvl9pPr marL="648127" indent="0">
              <a:buNone/>
              <a:defRPr sz="284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48822" y="2367064"/>
            <a:ext cx="914030" cy="348159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093798" y="1588543"/>
            <a:ext cx="918531" cy="778521"/>
          </a:xfrm>
        </p:spPr>
        <p:txBody>
          <a:bodyPr anchor="b"/>
          <a:lstStyle>
            <a:lvl1pPr marL="0" indent="0">
              <a:buNone/>
              <a:defRPr sz="425" b="1"/>
            </a:lvl1pPr>
            <a:lvl2pPr marL="81016" indent="0">
              <a:buNone/>
              <a:defRPr sz="354" b="1"/>
            </a:lvl2pPr>
            <a:lvl3pPr marL="162032" indent="0">
              <a:buNone/>
              <a:defRPr sz="319" b="1"/>
            </a:lvl3pPr>
            <a:lvl4pPr marL="243048" indent="0">
              <a:buNone/>
              <a:defRPr sz="284" b="1"/>
            </a:lvl4pPr>
            <a:lvl5pPr marL="324063" indent="0">
              <a:buNone/>
              <a:defRPr sz="284" b="1"/>
            </a:lvl5pPr>
            <a:lvl6pPr marL="405079" indent="0">
              <a:buNone/>
              <a:defRPr sz="284" b="1"/>
            </a:lvl6pPr>
            <a:lvl7pPr marL="486095" indent="0">
              <a:buNone/>
              <a:defRPr sz="284" b="1"/>
            </a:lvl7pPr>
            <a:lvl8pPr marL="567111" indent="0">
              <a:buNone/>
              <a:defRPr sz="284" b="1"/>
            </a:lvl8pPr>
            <a:lvl9pPr marL="648127" indent="0">
              <a:buNone/>
              <a:defRPr sz="284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093798" y="2367064"/>
            <a:ext cx="918531" cy="348159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8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4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822" y="432012"/>
            <a:ext cx="696846" cy="1512041"/>
          </a:xfrm>
        </p:spPr>
        <p:txBody>
          <a:bodyPr anchor="b"/>
          <a:lstStyle>
            <a:lvl1pPr>
              <a:defRPr sz="567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8531" y="933026"/>
            <a:ext cx="1093798" cy="4605124"/>
          </a:xfrm>
        </p:spPr>
        <p:txBody>
          <a:bodyPr/>
          <a:lstStyle>
            <a:lvl1pPr>
              <a:defRPr sz="567"/>
            </a:lvl1pPr>
            <a:lvl2pPr>
              <a:defRPr sz="496"/>
            </a:lvl2pPr>
            <a:lvl3pPr>
              <a:defRPr sz="425"/>
            </a:lvl3pPr>
            <a:lvl4pPr>
              <a:defRPr sz="354"/>
            </a:lvl4pPr>
            <a:lvl5pPr>
              <a:defRPr sz="354"/>
            </a:lvl5pPr>
            <a:lvl6pPr>
              <a:defRPr sz="354"/>
            </a:lvl6pPr>
            <a:lvl7pPr>
              <a:defRPr sz="354"/>
            </a:lvl7pPr>
            <a:lvl8pPr>
              <a:defRPr sz="354"/>
            </a:lvl8pPr>
            <a:lvl9pPr>
              <a:defRPr sz="35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822" y="1944052"/>
            <a:ext cx="696846" cy="3601598"/>
          </a:xfrm>
        </p:spPr>
        <p:txBody>
          <a:bodyPr/>
          <a:lstStyle>
            <a:lvl1pPr marL="0" indent="0">
              <a:buNone/>
              <a:defRPr sz="284"/>
            </a:lvl1pPr>
            <a:lvl2pPr marL="81016" indent="0">
              <a:buNone/>
              <a:defRPr sz="248"/>
            </a:lvl2pPr>
            <a:lvl3pPr marL="162032" indent="0">
              <a:buNone/>
              <a:defRPr sz="213"/>
            </a:lvl3pPr>
            <a:lvl4pPr marL="243048" indent="0">
              <a:buNone/>
              <a:defRPr sz="177"/>
            </a:lvl4pPr>
            <a:lvl5pPr marL="324063" indent="0">
              <a:buNone/>
              <a:defRPr sz="177"/>
            </a:lvl5pPr>
            <a:lvl6pPr marL="405079" indent="0">
              <a:buNone/>
              <a:defRPr sz="177"/>
            </a:lvl6pPr>
            <a:lvl7pPr marL="486095" indent="0">
              <a:buNone/>
              <a:defRPr sz="177"/>
            </a:lvl7pPr>
            <a:lvl8pPr marL="567111" indent="0">
              <a:buNone/>
              <a:defRPr sz="177"/>
            </a:lvl8pPr>
            <a:lvl9pPr marL="648127" indent="0">
              <a:buNone/>
              <a:defRPr sz="177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6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822" y="432012"/>
            <a:ext cx="696846" cy="1512041"/>
          </a:xfrm>
        </p:spPr>
        <p:txBody>
          <a:bodyPr anchor="b"/>
          <a:lstStyle>
            <a:lvl1pPr>
              <a:defRPr sz="567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918531" y="933026"/>
            <a:ext cx="1093798" cy="4605124"/>
          </a:xfrm>
        </p:spPr>
        <p:txBody>
          <a:bodyPr/>
          <a:lstStyle>
            <a:lvl1pPr marL="0" indent="0">
              <a:buNone/>
              <a:defRPr sz="567"/>
            </a:lvl1pPr>
            <a:lvl2pPr marL="81016" indent="0">
              <a:buNone/>
              <a:defRPr sz="496"/>
            </a:lvl2pPr>
            <a:lvl3pPr marL="162032" indent="0">
              <a:buNone/>
              <a:defRPr sz="425"/>
            </a:lvl3pPr>
            <a:lvl4pPr marL="243048" indent="0">
              <a:buNone/>
              <a:defRPr sz="354"/>
            </a:lvl4pPr>
            <a:lvl5pPr marL="324063" indent="0">
              <a:buNone/>
              <a:defRPr sz="354"/>
            </a:lvl5pPr>
            <a:lvl6pPr marL="405079" indent="0">
              <a:buNone/>
              <a:defRPr sz="354"/>
            </a:lvl6pPr>
            <a:lvl7pPr marL="486095" indent="0">
              <a:buNone/>
              <a:defRPr sz="354"/>
            </a:lvl7pPr>
            <a:lvl8pPr marL="567111" indent="0">
              <a:buNone/>
              <a:defRPr sz="354"/>
            </a:lvl8pPr>
            <a:lvl9pPr marL="648127" indent="0">
              <a:buNone/>
              <a:defRPr sz="354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822" y="1944052"/>
            <a:ext cx="696846" cy="3601598"/>
          </a:xfrm>
        </p:spPr>
        <p:txBody>
          <a:bodyPr/>
          <a:lstStyle>
            <a:lvl1pPr marL="0" indent="0">
              <a:buNone/>
              <a:defRPr sz="284"/>
            </a:lvl1pPr>
            <a:lvl2pPr marL="81016" indent="0">
              <a:buNone/>
              <a:defRPr sz="248"/>
            </a:lvl2pPr>
            <a:lvl3pPr marL="162032" indent="0">
              <a:buNone/>
              <a:defRPr sz="213"/>
            </a:lvl3pPr>
            <a:lvl4pPr marL="243048" indent="0">
              <a:buNone/>
              <a:defRPr sz="177"/>
            </a:lvl4pPr>
            <a:lvl5pPr marL="324063" indent="0">
              <a:buNone/>
              <a:defRPr sz="177"/>
            </a:lvl5pPr>
            <a:lvl6pPr marL="405079" indent="0">
              <a:buNone/>
              <a:defRPr sz="177"/>
            </a:lvl6pPr>
            <a:lvl7pPr marL="486095" indent="0">
              <a:buNone/>
              <a:defRPr sz="177"/>
            </a:lvl7pPr>
            <a:lvl8pPr marL="567111" indent="0">
              <a:buNone/>
              <a:defRPr sz="177"/>
            </a:lvl8pPr>
            <a:lvl9pPr marL="648127" indent="0">
              <a:buNone/>
              <a:defRPr sz="177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48541" y="345010"/>
            <a:ext cx="1863507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8541" y="1725046"/>
            <a:ext cx="1863507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48541" y="6006163"/>
            <a:ext cx="48613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A1CC4-1333-4815-8736-99FDDFC514A6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715695" y="6006163"/>
            <a:ext cx="729198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525915" y="6006163"/>
            <a:ext cx="48613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CD20F-4029-4114-AD5C-E1D7F63B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l" defTabSz="162032" rtl="0" eaLnBrk="1" latinLnBrk="0" hangingPunct="1">
        <a:lnSpc>
          <a:spcPct val="90000"/>
        </a:lnSpc>
        <a:spcBef>
          <a:spcPct val="0"/>
        </a:spcBef>
        <a:buNone/>
        <a:defRPr sz="7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8" indent="-40508" algn="l" defTabSz="16203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1524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02540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54" kern="1200">
          <a:solidFill>
            <a:schemeClr val="tx1"/>
          </a:solidFill>
          <a:latin typeface="+mn-lt"/>
          <a:ea typeface="+mn-ea"/>
          <a:cs typeface="+mn-cs"/>
        </a:defRPr>
      </a:lvl3pPr>
      <a:lvl4pPr marL="283555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4pPr>
      <a:lvl5pPr marL="364571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5pPr>
      <a:lvl6pPr marL="445587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6pPr>
      <a:lvl7pPr marL="526603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7pPr>
      <a:lvl8pPr marL="607619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8pPr>
      <a:lvl9pPr marL="688635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1pPr>
      <a:lvl2pPr marL="81016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2pPr>
      <a:lvl3pPr marL="162032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3pPr>
      <a:lvl4pPr marL="243048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4pPr>
      <a:lvl5pPr marL="324063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5pPr>
      <a:lvl6pPr marL="405079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6pPr>
      <a:lvl7pPr marL="486095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7pPr>
      <a:lvl8pPr marL="567111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8pPr>
      <a:lvl9pPr marL="648127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-3158" y="5812966"/>
            <a:ext cx="2160588" cy="546384"/>
          </a:xfrm>
          <a:prstGeom prst="rect">
            <a:avLst/>
          </a:prstGeom>
          <a:solidFill>
            <a:srgbClr val="1C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직사각형 33"/>
          <p:cNvSpPr/>
          <p:nvPr/>
        </p:nvSpPr>
        <p:spPr>
          <a:xfrm>
            <a:off x="0" y="5947693"/>
            <a:ext cx="2160588" cy="546384"/>
          </a:xfrm>
          <a:prstGeom prst="rect">
            <a:avLst/>
          </a:prstGeom>
          <a:solidFill>
            <a:srgbClr val="2683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126118" y="6036312"/>
            <a:ext cx="363611" cy="361919"/>
          </a:xfrm>
          <a:prstGeom prst="roundRect">
            <a:avLst>
              <a:gd name="adj" fmla="val 67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3158" y="503784"/>
            <a:ext cx="2163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 </a:t>
            </a:r>
            <a:r>
              <a:rPr lang="en-US" sz="1200" b="1" dirty="0" err="1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NanoWeatherSystem</a:t>
            </a:r>
            <a:endParaRPr lang="en-US" sz="12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3" y="6036312"/>
            <a:ext cx="412720" cy="3619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8982" y="5980971"/>
            <a:ext cx="1844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n w="3175">
                  <a:solidFill>
                    <a:schemeClr val="bg1"/>
                  </a:solidFill>
                </a:ln>
                <a:latin typeface="Britannic Bold" panose="020B0903060703020204" pitchFamily="34" charset="0"/>
              </a:rPr>
              <a:t>PKNU </a:t>
            </a:r>
          </a:p>
          <a:p>
            <a:r>
              <a:rPr lang="en-US" sz="1100" dirty="0" smtClean="0">
                <a:ln w="3175">
                  <a:solidFill>
                    <a:schemeClr val="bg1"/>
                  </a:solidFill>
                </a:ln>
                <a:latin typeface="Britannic Bold" panose="020B0903060703020204" pitchFamily="34" charset="0"/>
              </a:rPr>
              <a:t>Supercomputer Center</a:t>
            </a:r>
            <a:endParaRPr lang="en-US" sz="1100" dirty="0">
              <a:ln w="3175">
                <a:solidFill>
                  <a:schemeClr val="bg1"/>
                </a:solidFill>
              </a:ln>
              <a:latin typeface="Britannic Bold" panose="020B0903060703020204" pitchFamily="34" charset="0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54039" y="818970"/>
            <a:ext cx="2046194" cy="1216862"/>
            <a:chOff x="54039" y="745288"/>
            <a:chExt cx="2046194" cy="1216862"/>
          </a:xfrm>
        </p:grpSpPr>
        <p:sp>
          <p:nvSpPr>
            <p:cNvPr id="18" name="직사각형 17"/>
            <p:cNvSpPr/>
            <p:nvPr/>
          </p:nvSpPr>
          <p:spPr>
            <a:xfrm>
              <a:off x="54039" y="745288"/>
              <a:ext cx="2046194" cy="121686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15563" y="792662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1104123" y="792857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14363" y="1377503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104123" y="1377503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50633" y="3980772"/>
            <a:ext cx="27034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spc="-20" dirty="0"/>
              <a:t>③ Real-time maritime incident response </a:t>
            </a:r>
            <a:r>
              <a:rPr lang="en-US" sz="900" b="1" spc="-20" dirty="0" smtClean="0"/>
              <a:t> </a:t>
            </a:r>
            <a:endParaRPr lang="en-US" sz="900" b="1" spc="-20" dirty="0"/>
          </a:p>
        </p:txBody>
      </p:sp>
      <p:sp>
        <p:nvSpPr>
          <p:cNvPr id="2" name="직사각형 1"/>
          <p:cNvSpPr/>
          <p:nvPr/>
        </p:nvSpPr>
        <p:spPr>
          <a:xfrm>
            <a:off x="275743" y="140004"/>
            <a:ext cx="15440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AlphaMet</a:t>
            </a:r>
            <a:endParaRPr lang="ko-KR" altLang="en-US" sz="2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50633" y="2143876"/>
            <a:ext cx="16353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pc="-20" dirty="0" smtClean="0"/>
              <a:t>① Synthetic Precipitation Data</a:t>
            </a:r>
            <a:endParaRPr lang="en-US" sz="900" b="1" spc="-20" dirty="0"/>
          </a:p>
        </p:txBody>
      </p:sp>
      <p:sp>
        <p:nvSpPr>
          <p:cNvPr id="42" name="TextBox 41"/>
          <p:cNvSpPr txBox="1"/>
          <p:nvPr/>
        </p:nvSpPr>
        <p:spPr>
          <a:xfrm>
            <a:off x="-3158" y="2306469"/>
            <a:ext cx="216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High-resolution gridded precipitation data </a:t>
            </a:r>
            <a:br>
              <a:rPr lang="en-US" altLang="ko-KR" sz="800" spc="-20" dirty="0" smtClean="0"/>
            </a:br>
            <a:r>
              <a:rPr lang="en-US" altLang="ko-KR" sz="800" b="1" spc="-20" dirty="0" smtClean="0"/>
              <a:t>for ungauged sites </a:t>
            </a:r>
            <a:r>
              <a:rPr lang="en-US" altLang="ko-KR" sz="800" spc="-20" dirty="0" smtClean="0"/>
              <a:t>(made from observation)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b="1" spc="-20" dirty="0" smtClean="0"/>
              <a:t>41</a:t>
            </a:r>
            <a:r>
              <a:rPr lang="en-US" altLang="ko-KR" sz="800" spc="-20" dirty="0" smtClean="0"/>
              <a:t> observational sites to make </a:t>
            </a:r>
            <a:br>
              <a:rPr lang="en-US" altLang="ko-KR" sz="800" spc="-20" dirty="0" smtClean="0"/>
            </a:br>
            <a:r>
              <a:rPr lang="en-US" altLang="ko-KR" sz="800" b="1" spc="-20" dirty="0" smtClean="0"/>
              <a:t>35,112 </a:t>
            </a:r>
            <a:r>
              <a:rPr lang="en-US" altLang="ko-KR" sz="800" spc="-20" dirty="0" smtClean="0"/>
              <a:t>point (250m res.) synthetic data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Similar to observation, </a:t>
            </a:r>
            <a:r>
              <a:rPr lang="en-US" altLang="ko-KR" sz="800" b="1" spc="-20" dirty="0" smtClean="0"/>
              <a:t>substitution acceptable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8012" y="4147882"/>
            <a:ext cx="2165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Watching the </a:t>
            </a:r>
            <a:r>
              <a:rPr lang="en-US" altLang="ko-KR" sz="800" spc="-20" dirty="0"/>
              <a:t>weather conditions and chemical </a:t>
            </a:r>
            <a:r>
              <a:rPr lang="en-US" altLang="ko-KR" sz="800" spc="-20" dirty="0" smtClean="0"/>
              <a:t>concentration over the sea surrounding Korea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A series of simulation for HNS behaviors with </a:t>
            </a:r>
            <a:br>
              <a:rPr lang="en-US" altLang="ko-KR" sz="800" spc="-20" dirty="0" smtClean="0"/>
            </a:br>
            <a:r>
              <a:rPr lang="en-US" altLang="ko-KR" sz="800" spc="-20" dirty="0" smtClean="0"/>
              <a:t>an automated downscaling up to 1km spatial resolution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-50633" y="3068779"/>
            <a:ext cx="166936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spc="-20" dirty="0" smtClean="0"/>
              <a:t>② Nano Future Climate Change</a:t>
            </a:r>
            <a:endParaRPr lang="en-US" sz="900" b="1" spc="-20" dirty="0"/>
          </a:p>
        </p:txBody>
      </p:sp>
      <p:sp>
        <p:nvSpPr>
          <p:cNvPr id="46" name="TextBox 45"/>
          <p:cNvSpPr txBox="1"/>
          <p:nvPr/>
        </p:nvSpPr>
        <p:spPr>
          <a:xfrm>
            <a:off x="-8012" y="3228518"/>
            <a:ext cx="2108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Future Precipitation &amp; 2m Temperature Changes(~2100) over </a:t>
            </a:r>
            <a:r>
              <a:rPr lang="en-US" altLang="ko-KR" sz="800" b="1" spc="-20" dirty="0" smtClean="0"/>
              <a:t>Korean Peninsula</a:t>
            </a:r>
            <a:endParaRPr lang="en-US" altLang="ko-KR" sz="800" b="1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Simulation Based on the </a:t>
            </a:r>
            <a:r>
              <a:rPr lang="en-US" altLang="ko-KR" sz="800" b="1" spc="-20" dirty="0" smtClean="0"/>
              <a:t>RCP 4.5, 8.5 Scenarios</a:t>
            </a:r>
            <a:r>
              <a:rPr lang="en-US" altLang="ko-KR" sz="800" spc="-20" dirty="0" smtClean="0"/>
              <a:t>(AR4, 2007)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Horizontal Resolution : </a:t>
            </a:r>
            <a:r>
              <a:rPr lang="en-US" altLang="ko-KR" sz="800" b="1" spc="-20" dirty="0" smtClean="0"/>
              <a:t>1 km</a:t>
            </a:r>
            <a:r>
              <a:rPr lang="en-US" altLang="ko-KR" sz="800" spc="-20" dirty="0" smtClean="0"/>
              <a:t>(Nano-Scale)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-50633" y="4889046"/>
            <a:ext cx="311234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spc="-20" dirty="0" smtClean="0"/>
              <a:t>④ </a:t>
            </a:r>
            <a:r>
              <a:rPr lang="en-US" altLang="ko-KR" sz="900" b="1" spc="-20" dirty="0" smtClean="0"/>
              <a:t>Atmospheric </a:t>
            </a:r>
            <a:r>
              <a:rPr lang="en-US" altLang="ko-KR" sz="900" b="1" spc="-20" dirty="0"/>
              <a:t>Dispersion of </a:t>
            </a:r>
            <a:r>
              <a:rPr lang="en-US" altLang="ko-KR" sz="900" b="1" spc="-20" dirty="0" smtClean="0"/>
              <a:t>Radionuclides</a:t>
            </a:r>
            <a:endParaRPr lang="en-US" altLang="ko-KR" sz="900" b="1" spc="-20" dirty="0"/>
          </a:p>
        </p:txBody>
      </p:sp>
      <p:sp>
        <p:nvSpPr>
          <p:cNvPr id="6" name="직사각형 5"/>
          <p:cNvSpPr/>
          <p:nvPr/>
        </p:nvSpPr>
        <p:spPr>
          <a:xfrm>
            <a:off x="2852" y="5061333"/>
            <a:ext cx="21729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/>
              <a:t>ICON-ART can simulate atmospheric dispersion of radionuclides.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/>
              <a:t>It is possible to execute various experiments by specifying emission altitude, latitude, longitude, time, amount, etc.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7029" y="954932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①</a:t>
            </a:r>
            <a:endParaRPr lang="en-US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305924" y="954932"/>
            <a:ext cx="526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②</a:t>
            </a:r>
            <a:endParaRPr lang="en-US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312389" y="1545223"/>
            <a:ext cx="526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③</a:t>
            </a:r>
            <a:endParaRPr lang="en-US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302149" y="1545223"/>
            <a:ext cx="526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④</a:t>
            </a:r>
            <a:endParaRPr lang="en-US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24114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-3158" y="5812966"/>
            <a:ext cx="2160588" cy="546384"/>
          </a:xfrm>
          <a:prstGeom prst="rect">
            <a:avLst/>
          </a:prstGeom>
          <a:solidFill>
            <a:srgbClr val="1C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직사각형 33"/>
          <p:cNvSpPr/>
          <p:nvPr/>
        </p:nvSpPr>
        <p:spPr>
          <a:xfrm>
            <a:off x="0" y="5947693"/>
            <a:ext cx="2160588" cy="546384"/>
          </a:xfrm>
          <a:prstGeom prst="rect">
            <a:avLst/>
          </a:prstGeom>
          <a:solidFill>
            <a:srgbClr val="2683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126118" y="6036312"/>
            <a:ext cx="363611" cy="361919"/>
          </a:xfrm>
          <a:prstGeom prst="roundRect">
            <a:avLst>
              <a:gd name="adj" fmla="val 67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3158" y="503784"/>
            <a:ext cx="2163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 </a:t>
            </a:r>
            <a:r>
              <a:rPr lang="en-US" sz="1200" b="1" dirty="0" err="1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NanoWeatherSystem</a:t>
            </a:r>
            <a:endParaRPr lang="en-US" sz="12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3" y="6036312"/>
            <a:ext cx="412720" cy="3619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8982" y="5980971"/>
            <a:ext cx="1844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n w="3175">
                  <a:solidFill>
                    <a:schemeClr val="bg1"/>
                  </a:solidFill>
                </a:ln>
                <a:latin typeface="Britannic Bold" panose="020B0903060703020204" pitchFamily="34" charset="0"/>
              </a:rPr>
              <a:t>PKNU </a:t>
            </a:r>
          </a:p>
          <a:p>
            <a:r>
              <a:rPr lang="en-US" sz="1100" dirty="0" smtClean="0">
                <a:ln w="3175">
                  <a:solidFill>
                    <a:schemeClr val="bg1"/>
                  </a:solidFill>
                </a:ln>
                <a:latin typeface="Britannic Bold" panose="020B0903060703020204" pitchFamily="34" charset="0"/>
              </a:rPr>
              <a:t>Supercomputer Center</a:t>
            </a:r>
            <a:endParaRPr lang="en-US" sz="1100" dirty="0">
              <a:ln w="3175">
                <a:solidFill>
                  <a:schemeClr val="bg1"/>
                </a:solidFill>
              </a:ln>
              <a:latin typeface="Britannic Bold" panose="020B0903060703020204" pitchFamily="34" charset="0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54039" y="818970"/>
            <a:ext cx="2046194" cy="1216862"/>
            <a:chOff x="54039" y="745288"/>
            <a:chExt cx="2046194" cy="1216862"/>
          </a:xfrm>
        </p:grpSpPr>
        <p:sp>
          <p:nvSpPr>
            <p:cNvPr id="18" name="직사각형 17"/>
            <p:cNvSpPr/>
            <p:nvPr/>
          </p:nvSpPr>
          <p:spPr>
            <a:xfrm>
              <a:off x="54039" y="745288"/>
              <a:ext cx="2046194" cy="121686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15563" y="792662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1104123" y="792857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14363" y="1377503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104123" y="1377503"/>
              <a:ext cx="933386" cy="5374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50633" y="3980772"/>
            <a:ext cx="27034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spc="-20" dirty="0"/>
              <a:t>③ Real-time maritime incident response </a:t>
            </a:r>
            <a:r>
              <a:rPr lang="en-US" sz="900" b="1" spc="-20" dirty="0" smtClean="0"/>
              <a:t> </a:t>
            </a:r>
            <a:endParaRPr lang="en-US" sz="900" b="1" spc="-20" dirty="0"/>
          </a:p>
        </p:txBody>
      </p:sp>
      <p:sp>
        <p:nvSpPr>
          <p:cNvPr id="2" name="직사각형 1"/>
          <p:cNvSpPr/>
          <p:nvPr/>
        </p:nvSpPr>
        <p:spPr>
          <a:xfrm>
            <a:off x="275743" y="140004"/>
            <a:ext cx="15440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AlphaMet</a:t>
            </a:r>
            <a:endParaRPr lang="ko-KR" altLang="en-US" sz="2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50633" y="2143876"/>
            <a:ext cx="16353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pc="-20" dirty="0" smtClean="0"/>
              <a:t>① Synthetic Precipitation Data</a:t>
            </a:r>
            <a:endParaRPr lang="en-US" sz="900" b="1" spc="-20" dirty="0"/>
          </a:p>
        </p:txBody>
      </p:sp>
      <p:sp>
        <p:nvSpPr>
          <p:cNvPr id="42" name="TextBox 41"/>
          <p:cNvSpPr txBox="1"/>
          <p:nvPr/>
        </p:nvSpPr>
        <p:spPr>
          <a:xfrm>
            <a:off x="-3158" y="2306469"/>
            <a:ext cx="216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High-resolution gridded precipitation data </a:t>
            </a:r>
            <a:br>
              <a:rPr lang="en-US" altLang="ko-KR" sz="800" spc="-20" dirty="0" smtClean="0"/>
            </a:br>
            <a:r>
              <a:rPr lang="en-US" altLang="ko-KR" sz="800" b="1" spc="-20" dirty="0" smtClean="0"/>
              <a:t>for ungauged sites </a:t>
            </a:r>
            <a:r>
              <a:rPr lang="en-US" altLang="ko-KR" sz="800" spc="-20" dirty="0" smtClean="0"/>
              <a:t>(made from observation)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b="1" spc="-20" dirty="0" smtClean="0"/>
              <a:t>41</a:t>
            </a:r>
            <a:r>
              <a:rPr lang="en-US" altLang="ko-KR" sz="800" spc="-20" dirty="0" smtClean="0"/>
              <a:t> observational sites to make </a:t>
            </a:r>
            <a:br>
              <a:rPr lang="en-US" altLang="ko-KR" sz="800" spc="-20" dirty="0" smtClean="0"/>
            </a:br>
            <a:r>
              <a:rPr lang="en-US" altLang="ko-KR" sz="800" b="1" spc="-20" dirty="0" smtClean="0"/>
              <a:t>35,112 </a:t>
            </a:r>
            <a:r>
              <a:rPr lang="en-US" altLang="ko-KR" sz="800" spc="-20" dirty="0" smtClean="0"/>
              <a:t>point (250m res.) synthetic data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Similar to observation, </a:t>
            </a:r>
            <a:r>
              <a:rPr lang="en-US" altLang="ko-KR" sz="800" b="1" spc="-20" dirty="0" smtClean="0"/>
              <a:t>substitution acceptable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8012" y="4147882"/>
            <a:ext cx="2165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Watching the </a:t>
            </a:r>
            <a:r>
              <a:rPr lang="en-US" altLang="ko-KR" sz="800" spc="-20" dirty="0"/>
              <a:t>weather conditions and chemical </a:t>
            </a:r>
            <a:r>
              <a:rPr lang="en-US" altLang="ko-KR" sz="800" spc="-20" dirty="0" smtClean="0"/>
              <a:t>concentration over the sea surrounding Korea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A series of simulation for HNS behaviors with </a:t>
            </a:r>
            <a:br>
              <a:rPr lang="en-US" altLang="ko-KR" sz="800" spc="-20" dirty="0" smtClean="0"/>
            </a:br>
            <a:r>
              <a:rPr lang="en-US" altLang="ko-KR" sz="800" spc="-20" dirty="0" smtClean="0"/>
              <a:t>an automated downscaling up to 1km spatial resolution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-50633" y="3068779"/>
            <a:ext cx="166936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spc="-20" dirty="0" smtClean="0"/>
              <a:t>② Nano Future Climate Change</a:t>
            </a:r>
            <a:endParaRPr lang="en-US" sz="900" b="1" spc="-20" dirty="0"/>
          </a:p>
        </p:txBody>
      </p:sp>
      <p:sp>
        <p:nvSpPr>
          <p:cNvPr id="46" name="TextBox 45"/>
          <p:cNvSpPr txBox="1"/>
          <p:nvPr/>
        </p:nvSpPr>
        <p:spPr>
          <a:xfrm>
            <a:off x="-8012" y="3228518"/>
            <a:ext cx="2108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Future Precipitation &amp; 2m Temperature Changes(~2100) over </a:t>
            </a:r>
            <a:r>
              <a:rPr lang="en-US" altLang="ko-KR" sz="800" b="1" spc="-20" dirty="0" smtClean="0"/>
              <a:t>Korean Peninsula</a:t>
            </a:r>
            <a:endParaRPr lang="en-US" altLang="ko-KR" sz="800" b="1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Simulation Based on the </a:t>
            </a:r>
            <a:r>
              <a:rPr lang="en-US" altLang="ko-KR" sz="800" b="1" spc="-20" dirty="0" smtClean="0"/>
              <a:t>RCP 4.5, 8.5 Scenarios</a:t>
            </a:r>
            <a:r>
              <a:rPr lang="en-US" altLang="ko-KR" sz="800" spc="-20" dirty="0" smtClean="0"/>
              <a:t>(AR4, 2007)</a:t>
            </a:r>
            <a:endParaRPr lang="en-US" altLang="ko-KR" sz="800" spc="-20" dirty="0"/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 smtClean="0"/>
              <a:t>Horizontal Resolution : </a:t>
            </a:r>
            <a:r>
              <a:rPr lang="en-US" altLang="ko-KR" sz="800" b="1" spc="-20" dirty="0" smtClean="0"/>
              <a:t>1 km</a:t>
            </a:r>
            <a:r>
              <a:rPr lang="en-US" altLang="ko-KR" sz="800" spc="-20" dirty="0" smtClean="0"/>
              <a:t>(Nano-Scale)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-50633" y="4889046"/>
            <a:ext cx="311234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spc="-20" dirty="0" smtClean="0"/>
              <a:t>④ </a:t>
            </a:r>
            <a:r>
              <a:rPr lang="en-US" altLang="ko-KR" sz="900" b="1" spc="-20" dirty="0" smtClean="0"/>
              <a:t>Atmospheric </a:t>
            </a:r>
            <a:r>
              <a:rPr lang="en-US" altLang="ko-KR" sz="900" b="1" spc="-20" dirty="0"/>
              <a:t>Dispersion of </a:t>
            </a:r>
            <a:r>
              <a:rPr lang="en-US" altLang="ko-KR" sz="900" b="1" spc="-20" dirty="0" smtClean="0"/>
              <a:t>Radionuclides</a:t>
            </a:r>
            <a:endParaRPr lang="en-US" altLang="ko-KR" sz="900" b="1" spc="-20" dirty="0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4" y="866198"/>
            <a:ext cx="950055" cy="539756"/>
          </a:xfrm>
          <a:prstGeom prst="rect">
            <a:avLst/>
          </a:prstGeom>
          <a:ln>
            <a:noFill/>
          </a:ln>
          <a:effectLst/>
        </p:spPr>
      </p:pic>
      <p:sp>
        <p:nvSpPr>
          <p:cNvPr id="6" name="직사각형 5"/>
          <p:cNvSpPr/>
          <p:nvPr/>
        </p:nvSpPr>
        <p:spPr>
          <a:xfrm>
            <a:off x="2852" y="5061333"/>
            <a:ext cx="21729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/>
              <a:t>ICON-ART can simulate atmospheric dispersion of radionuclides.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800" spc="-20" dirty="0"/>
              <a:t>It is possible to execute various experiments by specifying emission altitude, latitude, longitude, time, amount, etc.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r="14213" b="13561"/>
          <a:stretch/>
        </p:blipFill>
        <p:spPr>
          <a:xfrm>
            <a:off x="114363" y="1448533"/>
            <a:ext cx="933385" cy="54011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13136" y="868763"/>
            <a:ext cx="928263" cy="532429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335636" y="1545223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③</a:t>
            </a:r>
            <a:endParaRPr lang="en-US" sz="18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329171" y="95493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②</a:t>
            </a:r>
            <a:endParaRPr lang="en-US" sz="18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0276" y="954932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①</a:t>
            </a:r>
            <a:endParaRPr lang="en-US" sz="18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113136" y="1448372"/>
            <a:ext cx="928263" cy="532429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57" y="1451118"/>
            <a:ext cx="924313" cy="529791"/>
          </a:xfrm>
          <a:prstGeom prst="rect">
            <a:avLst/>
          </a:prstGeom>
        </p:spPr>
      </p:pic>
      <p:pic>
        <p:nvPicPr>
          <p:cNvPr id="37" name="Picture 4" descr="C:\Users\khj\Desktop\농림기상학회\diff_r85_qtm_Peninsula.206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25" b="17936"/>
          <a:stretch/>
        </p:blipFill>
        <p:spPr bwMode="auto">
          <a:xfrm>
            <a:off x="1230695" y="868924"/>
            <a:ext cx="674096" cy="53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직사각형 50"/>
          <p:cNvSpPr/>
          <p:nvPr/>
        </p:nvSpPr>
        <p:spPr>
          <a:xfrm>
            <a:off x="1104123" y="1449805"/>
            <a:ext cx="928263" cy="532429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1325396" y="1545223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④</a:t>
            </a:r>
            <a:endParaRPr lang="en-US" sz="18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106683" y="868924"/>
            <a:ext cx="928263" cy="532429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305924" y="954932"/>
            <a:ext cx="526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②</a:t>
            </a:r>
            <a:endParaRPr lang="en-US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4061355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227</Words>
  <Application>Microsoft Office PowerPoint</Application>
  <PresentationFormat>사용자 지정</PresentationFormat>
  <Paragraphs>45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Gaeun KIM</dc:creator>
  <cp:lastModifiedBy>khj</cp:lastModifiedBy>
  <cp:revision>34</cp:revision>
  <dcterms:created xsi:type="dcterms:W3CDTF">2016-10-07T00:49:11Z</dcterms:created>
  <dcterms:modified xsi:type="dcterms:W3CDTF">2016-10-07T11:41:35Z</dcterms:modified>
</cp:coreProperties>
</file>